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9" r:id="rId2"/>
  </p:sldMasterIdLst>
  <p:notesMasterIdLst>
    <p:notesMasterId r:id="rId25"/>
  </p:notesMasterIdLst>
  <p:handoutMasterIdLst>
    <p:handoutMasterId r:id="rId26"/>
  </p:handoutMasterIdLst>
  <p:sldIdLst>
    <p:sldId id="270" r:id="rId3"/>
    <p:sldId id="271" r:id="rId4"/>
    <p:sldId id="257" r:id="rId5"/>
    <p:sldId id="393" r:id="rId6"/>
    <p:sldId id="399" r:id="rId7"/>
    <p:sldId id="266" r:id="rId8"/>
    <p:sldId id="402" r:id="rId9"/>
    <p:sldId id="394" r:id="rId10"/>
    <p:sldId id="395" r:id="rId11"/>
    <p:sldId id="403" r:id="rId12"/>
    <p:sldId id="404" r:id="rId13"/>
    <p:sldId id="405" r:id="rId14"/>
    <p:sldId id="406" r:id="rId15"/>
    <p:sldId id="400" r:id="rId16"/>
    <p:sldId id="407" r:id="rId17"/>
    <p:sldId id="408" r:id="rId18"/>
    <p:sldId id="410" r:id="rId19"/>
    <p:sldId id="409" r:id="rId20"/>
    <p:sldId id="401" r:id="rId21"/>
    <p:sldId id="411" r:id="rId22"/>
    <p:sldId id="267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61809" autoAdjust="0"/>
  </p:normalViewPr>
  <p:slideViewPr>
    <p:cSldViewPr snapToGrid="0">
      <p:cViewPr varScale="1">
        <p:scale>
          <a:sx n="86" d="100"/>
          <a:sy n="86" d="100"/>
        </p:scale>
        <p:origin x="137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20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78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31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1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31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3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4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86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4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5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7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3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2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517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942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910154" y="2960017"/>
            <a:ext cx="3261208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96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1582965"/>
            <a:ext cx="24003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99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03404" y="1859092"/>
            <a:ext cx="3629102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403" y="2006557"/>
            <a:ext cx="2569687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85869" y="1514758"/>
            <a:ext cx="2813394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6856" y="2737691"/>
            <a:ext cx="704503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9144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0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90"/>
            <a:ext cx="6143017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5"/>
            <a:ext cx="5970351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26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354778"/>
            <a:ext cx="4612720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79" y="1354778"/>
            <a:ext cx="3321844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354778"/>
            <a:ext cx="3319701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3832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11386"/>
            <a:ext cx="5825562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06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78" y="551834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57" y="2134200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897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33601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555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1157591"/>
            <a:ext cx="816978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088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620139" y="0"/>
            <a:ext cx="3421704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7711" y="3287950"/>
            <a:ext cx="6656151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1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5535" y="121525"/>
            <a:ext cx="6308465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747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472" y="0"/>
            <a:ext cx="8301057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700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539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98055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0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4817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7/21/2022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7/21/2022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7/21/2022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94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6905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732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6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88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mạch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22251-7311-D368-70F7-C920FF5F280B}"/>
              </a:ext>
            </a:extLst>
          </p:cNvPr>
          <p:cNvGrpSpPr/>
          <p:nvPr/>
        </p:nvGrpSpPr>
        <p:grpSpPr>
          <a:xfrm>
            <a:off x="3060439" y="780624"/>
            <a:ext cx="3228445" cy="461665"/>
            <a:chOff x="3442995" y="772713"/>
            <a:chExt cx="3228445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BC1D6-3170-B629-7FBE-50303E836F6A}"/>
                </a:ext>
              </a:extLst>
            </p:cNvPr>
            <p:cNvSpPr txBox="1"/>
            <p:nvPr/>
          </p:nvSpPr>
          <p:spPr>
            <a:xfrm>
              <a:off x="3508363" y="772713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Mô</a:t>
              </a:r>
              <a:r>
                <a:rPr lang="en-US" sz="2400" b="1" dirty="0"/>
                <a:t> </a:t>
              </a:r>
              <a:r>
                <a:rPr lang="en-US" sz="2400" b="1" dirty="0" err="1"/>
                <a:t>phỏng</a:t>
              </a:r>
              <a:r>
                <a:rPr lang="en-US" sz="2400" b="1" dirty="0"/>
                <a:t> phần cứng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74508-09C3-B22B-0647-2D5D3E36ED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95" y="1234378"/>
              <a:ext cx="29764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A8EB5D0-C042-56CF-E3CE-EF078D941C89}"/>
              </a:ext>
            </a:extLst>
          </p:cNvPr>
          <p:cNvSpPr txBox="1"/>
          <p:nvPr/>
        </p:nvSpPr>
        <p:spPr>
          <a:xfrm>
            <a:off x="102636" y="1496413"/>
            <a:ext cx="259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Kinh </a:t>
            </a:r>
            <a:r>
              <a:rPr lang="en-US" dirty="0" err="1"/>
              <a:t>kiện</a:t>
            </a:r>
            <a:r>
              <a:rPr lang="en-US" dirty="0"/>
              <a:t> lựa chọn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7B935-9645-F28A-F0C9-27444F42C771}"/>
              </a:ext>
            </a:extLst>
          </p:cNvPr>
          <p:cNvSpPr/>
          <p:nvPr/>
        </p:nvSpPr>
        <p:spPr>
          <a:xfrm>
            <a:off x="746450" y="2700042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3ED4C9-737A-072A-1656-6CCEC6EADFAA}"/>
              </a:ext>
            </a:extLst>
          </p:cNvPr>
          <p:cNvSpPr/>
          <p:nvPr/>
        </p:nvSpPr>
        <p:spPr>
          <a:xfrm>
            <a:off x="746450" y="2212914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ACF9E5E-6F05-63EA-1E14-D59A43E2E070}"/>
              </a:ext>
            </a:extLst>
          </p:cNvPr>
          <p:cNvSpPr/>
          <p:nvPr/>
        </p:nvSpPr>
        <p:spPr>
          <a:xfrm>
            <a:off x="746450" y="3187170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05110A5-750A-7F40-11EB-E52959B807E2}"/>
              </a:ext>
            </a:extLst>
          </p:cNvPr>
          <p:cNvSpPr/>
          <p:nvPr/>
        </p:nvSpPr>
        <p:spPr>
          <a:xfrm>
            <a:off x="746450" y="3674298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A93A78-F156-F6F8-37D0-8CD4DAE97BB2}"/>
              </a:ext>
            </a:extLst>
          </p:cNvPr>
          <p:cNvSpPr/>
          <p:nvPr/>
        </p:nvSpPr>
        <p:spPr>
          <a:xfrm>
            <a:off x="746450" y="4206116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7C601D-3B39-E911-5C08-E520FAF99ACA}"/>
              </a:ext>
            </a:extLst>
          </p:cNvPr>
          <p:cNvSpPr/>
          <p:nvPr/>
        </p:nvSpPr>
        <p:spPr>
          <a:xfrm>
            <a:off x="746450" y="4737934"/>
            <a:ext cx="151622" cy="139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F42E6-ABCE-5E81-8B34-36E4A62CCC14}"/>
              </a:ext>
            </a:extLst>
          </p:cNvPr>
          <p:cNvSpPr txBox="1"/>
          <p:nvPr/>
        </p:nvSpPr>
        <p:spPr>
          <a:xfrm>
            <a:off x="1063689" y="2077676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 điều </a:t>
            </a:r>
            <a:r>
              <a:rPr lang="en-US" dirty="0" err="1"/>
              <a:t>khiển</a:t>
            </a:r>
            <a:r>
              <a:rPr lang="en-US" dirty="0"/>
              <a:t>: AT89S52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BCE-3AE3-A239-D2B7-5479BAD04621}"/>
              </a:ext>
            </a:extLst>
          </p:cNvPr>
          <p:cNvSpPr txBox="1"/>
          <p:nvPr/>
        </p:nvSpPr>
        <p:spPr>
          <a:xfrm>
            <a:off x="1063688" y="2581907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ADC: 0804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FA3280-D4CF-C15F-671E-3934E6727299}"/>
              </a:ext>
            </a:extLst>
          </p:cNvPr>
          <p:cNvSpPr txBox="1"/>
          <p:nvPr/>
        </p:nvSpPr>
        <p:spPr>
          <a:xfrm>
            <a:off x="1063687" y="3056995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Cảm biến </a:t>
            </a:r>
            <a:r>
              <a:rPr lang="en-US" dirty="0" err="1"/>
              <a:t>nhiệt</a:t>
            </a:r>
            <a:r>
              <a:rPr lang="en-US" dirty="0"/>
              <a:t> độ: LM35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D9FAB-3EE6-B545-C538-CBDAB555F245}"/>
              </a:ext>
            </a:extLst>
          </p:cNvPr>
          <p:cNvSpPr txBox="1"/>
          <p:nvPr/>
        </p:nvSpPr>
        <p:spPr>
          <a:xfrm>
            <a:off x="1063686" y="3567111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Led: Led 7 </a:t>
            </a:r>
            <a:r>
              <a:rPr lang="en-US" dirty="0" err="1"/>
              <a:t>thanh</a:t>
            </a:r>
            <a:r>
              <a:rPr lang="en-US" dirty="0"/>
              <a:t> 4 số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9C85A8-7E1E-C140-BEE0-4B5376DA4C7A}"/>
              </a:ext>
            </a:extLst>
          </p:cNvPr>
          <p:cNvSpPr txBox="1"/>
          <p:nvPr/>
        </p:nvSpPr>
        <p:spPr>
          <a:xfrm>
            <a:off x="1063685" y="4091429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Loa: Buzzer 5V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D553BE-F4D7-3E15-B1D4-550CFC3C8AD8}"/>
              </a:ext>
            </a:extLst>
          </p:cNvPr>
          <p:cNvSpPr txBox="1"/>
          <p:nvPr/>
        </p:nvSpPr>
        <p:spPr>
          <a:xfrm>
            <a:off x="1063684" y="4623247"/>
            <a:ext cx="288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: 2 cái</a:t>
            </a:r>
          </a:p>
        </p:txBody>
      </p:sp>
    </p:spTree>
    <p:extLst>
      <p:ext uri="{BB962C8B-B14F-4D97-AF65-F5344CB8AC3E}">
        <p14:creationId xmlns:p14="http://schemas.microsoft.com/office/powerpoint/2010/main" val="4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mạch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22251-7311-D368-70F7-C920FF5F280B}"/>
              </a:ext>
            </a:extLst>
          </p:cNvPr>
          <p:cNvGrpSpPr/>
          <p:nvPr/>
        </p:nvGrpSpPr>
        <p:grpSpPr>
          <a:xfrm>
            <a:off x="3060439" y="780624"/>
            <a:ext cx="3228445" cy="461665"/>
            <a:chOff x="3442995" y="772713"/>
            <a:chExt cx="3228445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BC1D6-3170-B629-7FBE-50303E836F6A}"/>
                </a:ext>
              </a:extLst>
            </p:cNvPr>
            <p:cNvSpPr txBox="1"/>
            <p:nvPr/>
          </p:nvSpPr>
          <p:spPr>
            <a:xfrm>
              <a:off x="3508363" y="772713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Mô</a:t>
              </a:r>
              <a:r>
                <a:rPr lang="en-US" sz="2400" b="1" dirty="0"/>
                <a:t> </a:t>
              </a:r>
              <a:r>
                <a:rPr lang="en-US" sz="2400" b="1" dirty="0" err="1"/>
                <a:t>phỏng</a:t>
              </a:r>
              <a:r>
                <a:rPr lang="en-US" sz="2400" b="1" dirty="0"/>
                <a:t> phần cứng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74508-09C3-B22B-0647-2D5D3E36ED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95" y="1234378"/>
              <a:ext cx="29764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A8EB5D0-C042-56CF-E3CE-EF078D941C89}"/>
              </a:ext>
            </a:extLst>
          </p:cNvPr>
          <p:cNvSpPr txBox="1"/>
          <p:nvPr/>
        </p:nvSpPr>
        <p:spPr>
          <a:xfrm>
            <a:off x="102636" y="1496413"/>
            <a:ext cx="259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endParaRPr lang="en-US" dirty="0"/>
          </a:p>
        </p:txBody>
      </p:sp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3BBCA912-36DA-04C8-5CF5-534BCC72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9" y="2208350"/>
            <a:ext cx="7931481" cy="37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mạch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22251-7311-D368-70F7-C920FF5F280B}"/>
              </a:ext>
            </a:extLst>
          </p:cNvPr>
          <p:cNvGrpSpPr/>
          <p:nvPr/>
        </p:nvGrpSpPr>
        <p:grpSpPr>
          <a:xfrm>
            <a:off x="3060439" y="780624"/>
            <a:ext cx="3331082" cy="461665"/>
            <a:chOff x="3442995" y="772713"/>
            <a:chExt cx="3331082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BC1D6-3170-B629-7FBE-50303E836F6A}"/>
                </a:ext>
              </a:extLst>
            </p:cNvPr>
            <p:cNvSpPr txBox="1"/>
            <p:nvPr/>
          </p:nvSpPr>
          <p:spPr>
            <a:xfrm>
              <a:off x="3611000" y="772713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Lựa chọn thông số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74508-09C3-B22B-0647-2D5D3E36ED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95" y="1234378"/>
              <a:ext cx="29764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1FAEC3-0251-99EE-A2A4-F90F4D206BF9}"/>
              </a:ext>
            </a:extLst>
          </p:cNvPr>
          <p:cNvGrpSpPr/>
          <p:nvPr/>
        </p:nvGrpSpPr>
        <p:grpSpPr>
          <a:xfrm>
            <a:off x="701607" y="2983463"/>
            <a:ext cx="1034535" cy="891073"/>
            <a:chOff x="235077" y="2788621"/>
            <a:chExt cx="1182210" cy="1018269"/>
          </a:xfrm>
        </p:grpSpPr>
        <p:sp>
          <p:nvSpPr>
            <p:cNvPr id="4" name="Star: 10 Points 3">
              <a:extLst>
                <a:ext uri="{FF2B5EF4-FFF2-40B4-BE49-F238E27FC236}">
                  <a16:creationId xmlns:a16="http://schemas.microsoft.com/office/drawing/2014/main" id="{175AF044-F8F2-A51A-ECE6-DA8A55555E37}"/>
                </a:ext>
              </a:extLst>
            </p:cNvPr>
            <p:cNvSpPr/>
            <p:nvPr/>
          </p:nvSpPr>
          <p:spPr>
            <a:xfrm>
              <a:off x="235077" y="2788621"/>
              <a:ext cx="1111308" cy="1018269"/>
            </a:xfrm>
            <a:prstGeom prst="star10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148052-18B6-EDBB-6250-10A331B41B22}"/>
                </a:ext>
              </a:extLst>
            </p:cNvPr>
            <p:cNvSpPr txBox="1"/>
            <p:nvPr/>
          </p:nvSpPr>
          <p:spPr>
            <a:xfrm>
              <a:off x="372259" y="3102426"/>
              <a:ext cx="10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Lưu ý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8D65BB-E55C-0CBA-4CED-4A22B91E8E2C}"/>
              </a:ext>
            </a:extLst>
          </p:cNvPr>
          <p:cNvCxnSpPr>
            <a:cxnSpLocks/>
            <a:stCxn id="4" idx="9"/>
          </p:cNvCxnSpPr>
          <p:nvPr/>
        </p:nvCxnSpPr>
        <p:spPr>
          <a:xfrm flipV="1">
            <a:off x="1488370" y="2304661"/>
            <a:ext cx="1107349" cy="763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AD6E0-10CB-8D7E-7A38-49AD19EFF6A0}"/>
              </a:ext>
            </a:extLst>
          </p:cNvPr>
          <p:cNvCxnSpPr>
            <a:cxnSpLocks/>
          </p:cNvCxnSpPr>
          <p:nvPr/>
        </p:nvCxnSpPr>
        <p:spPr>
          <a:xfrm>
            <a:off x="1647914" y="3419667"/>
            <a:ext cx="9478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1EADE8-A3FA-FC63-3151-9B3FFFEE997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488370" y="3789447"/>
            <a:ext cx="1107349" cy="6093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63858FA-EDDA-4D69-8C32-14A63ABADE87}"/>
              </a:ext>
            </a:extLst>
          </p:cNvPr>
          <p:cNvSpPr txBox="1"/>
          <p:nvPr/>
        </p:nvSpPr>
        <p:spPr>
          <a:xfrm>
            <a:off x="2761861" y="2040275"/>
            <a:ext cx="555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Vref</a:t>
            </a:r>
            <a:r>
              <a:rPr lang="en-US" dirty="0"/>
              <a:t> : 2.55V =&gt; Hiển thị được đúng </a:t>
            </a:r>
            <a:r>
              <a:rPr lang="en-US" dirty="0" err="1"/>
              <a:t>nhiệt</a:t>
            </a:r>
            <a:r>
              <a:rPr lang="en-US" dirty="0"/>
              <a:t> độ, bỏ qua bước </a:t>
            </a:r>
            <a:r>
              <a:rPr lang="en-US" dirty="0" err="1"/>
              <a:t>quy</a:t>
            </a:r>
            <a:r>
              <a:rPr lang="en-US" dirty="0"/>
              <a:t> đổi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614B7-73D3-06FF-4F67-B1E175B4EEB9}"/>
              </a:ext>
            </a:extLst>
          </p:cNvPr>
          <p:cNvSpPr txBox="1"/>
          <p:nvPr/>
        </p:nvSpPr>
        <p:spPr>
          <a:xfrm>
            <a:off x="2757194" y="3143116"/>
            <a:ext cx="555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Loa: Chọn </a:t>
            </a:r>
            <a:r>
              <a:rPr lang="en-US" dirty="0" err="1"/>
              <a:t>loại</a:t>
            </a:r>
            <a:r>
              <a:rPr lang="en-US" dirty="0"/>
              <a:t> loa </a:t>
            </a:r>
            <a:r>
              <a:rPr lang="en-US" dirty="0" err="1"/>
              <a:t>phù</a:t>
            </a:r>
            <a:r>
              <a:rPr lang="en-US" dirty="0"/>
              <a:t> hợp vì có thể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cấp bị </a:t>
            </a:r>
            <a:r>
              <a:rPr lang="en-US" dirty="0" err="1"/>
              <a:t>sụt</a:t>
            </a:r>
            <a:r>
              <a:rPr lang="en-US" dirty="0"/>
              <a:t> áp, không đủ công suất cấp </a:t>
            </a:r>
            <a:r>
              <a:rPr lang="en-US" dirty="0" err="1"/>
              <a:t>cho</a:t>
            </a:r>
            <a:r>
              <a:rPr lang="en-US" dirty="0"/>
              <a:t> loa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66E663-924F-D84E-9758-B36CDB52FA91}"/>
              </a:ext>
            </a:extLst>
          </p:cNvPr>
          <p:cNvSpPr txBox="1"/>
          <p:nvPr/>
        </p:nvSpPr>
        <p:spPr>
          <a:xfrm>
            <a:off x="2757193" y="4171395"/>
            <a:ext cx="555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: 2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bảo yêu cầu</a:t>
            </a:r>
          </a:p>
        </p:txBody>
      </p:sp>
    </p:spTree>
    <p:extLst>
      <p:ext uri="{BB962C8B-B14F-4D97-AF65-F5344CB8AC3E}">
        <p14:creationId xmlns:p14="http://schemas.microsoft.com/office/powerpoint/2010/main" val="413233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mạch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22251-7311-D368-70F7-C920FF5F280B}"/>
              </a:ext>
            </a:extLst>
          </p:cNvPr>
          <p:cNvGrpSpPr/>
          <p:nvPr/>
        </p:nvGrpSpPr>
        <p:grpSpPr>
          <a:xfrm>
            <a:off x="3788227" y="793743"/>
            <a:ext cx="3256437" cy="461665"/>
            <a:chOff x="4170783" y="785832"/>
            <a:chExt cx="3256437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BC1D6-3170-B629-7FBE-50303E836F6A}"/>
                </a:ext>
              </a:extLst>
            </p:cNvPr>
            <p:cNvSpPr txBox="1"/>
            <p:nvPr/>
          </p:nvSpPr>
          <p:spPr>
            <a:xfrm>
              <a:off x="4264143" y="785832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Code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74508-09C3-B22B-0647-2D5D3E36EDAE}"/>
                </a:ext>
              </a:extLst>
            </p:cNvPr>
            <p:cNvCxnSpPr>
              <a:cxnSpLocks/>
            </p:cNvCxnSpPr>
            <p:nvPr/>
          </p:nvCxnSpPr>
          <p:spPr>
            <a:xfrm>
              <a:off x="4170783" y="1234378"/>
              <a:ext cx="10916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0E6EE9-D5D4-B663-D900-C87CB2D040CB}"/>
              </a:ext>
            </a:extLst>
          </p:cNvPr>
          <p:cNvSpPr/>
          <p:nvPr/>
        </p:nvSpPr>
        <p:spPr>
          <a:xfrm>
            <a:off x="662473" y="2062065"/>
            <a:ext cx="457200" cy="16795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851B9-40B2-89AE-17CD-D3D4E398B5F4}"/>
              </a:ext>
            </a:extLst>
          </p:cNvPr>
          <p:cNvSpPr txBox="1"/>
          <p:nvPr/>
        </p:nvSpPr>
        <p:spPr>
          <a:xfrm>
            <a:off x="1119673" y="1961374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Code </a:t>
            </a:r>
            <a:r>
              <a:rPr lang="en-US" dirty="0" err="1"/>
              <a:t>Asembly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F94DC9-68F2-8723-F2B4-9553EA9693F7}"/>
              </a:ext>
            </a:extLst>
          </p:cNvPr>
          <p:cNvSpPr/>
          <p:nvPr/>
        </p:nvSpPr>
        <p:spPr>
          <a:xfrm>
            <a:off x="662473" y="3027341"/>
            <a:ext cx="457200" cy="16795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FE2F-4159-F2C3-07B3-EC5185EB05D1}"/>
              </a:ext>
            </a:extLst>
          </p:cNvPr>
          <p:cNvSpPr txBox="1"/>
          <p:nvPr/>
        </p:nvSpPr>
        <p:spPr>
          <a:xfrm>
            <a:off x="1119673" y="2926650"/>
            <a:ext cx="324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Code 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ED1B34-E110-325B-98B8-8FCC15B6125E}"/>
              </a:ext>
            </a:extLst>
          </p:cNvPr>
          <p:cNvGrpSpPr/>
          <p:nvPr/>
        </p:nvGrpSpPr>
        <p:grpSpPr>
          <a:xfrm>
            <a:off x="1749491" y="4382657"/>
            <a:ext cx="5383762" cy="749180"/>
            <a:chOff x="1908111" y="4410649"/>
            <a:chExt cx="5383762" cy="749180"/>
          </a:xfrm>
        </p:grpSpPr>
        <p:pic>
          <p:nvPicPr>
            <p:cNvPr id="17" name="Graphic 16" descr="Monster outline">
              <a:extLst>
                <a:ext uri="{FF2B5EF4-FFF2-40B4-BE49-F238E27FC236}">
                  <a16:creationId xmlns:a16="http://schemas.microsoft.com/office/drawing/2014/main" id="{35DF9B21-69D0-FE29-C29F-2D548CC41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08111" y="4422711"/>
              <a:ext cx="737118" cy="737118"/>
            </a:xfrm>
            <a:prstGeom prst="rect">
              <a:avLst/>
            </a:prstGeom>
          </p:spPr>
        </p:pic>
        <p:pic>
          <p:nvPicPr>
            <p:cNvPr id="23" name="Graphic 22" descr="Monster outline">
              <a:extLst>
                <a:ext uri="{FF2B5EF4-FFF2-40B4-BE49-F238E27FC236}">
                  <a16:creationId xmlns:a16="http://schemas.microsoft.com/office/drawing/2014/main" id="{954E044C-F038-8B82-6509-AA3020C15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554755" y="4410649"/>
              <a:ext cx="737118" cy="737118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4B91B84-F0E0-A95C-C8FF-D38600FCE44E}"/>
                </a:ext>
              </a:extLst>
            </p:cNvPr>
            <p:cNvSpPr/>
            <p:nvPr/>
          </p:nvSpPr>
          <p:spPr>
            <a:xfrm>
              <a:off x="2621902" y="4422711"/>
              <a:ext cx="3956180" cy="64381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B9D363-B715-E3AC-2058-C4DFB438C2CF}"/>
                </a:ext>
              </a:extLst>
            </p:cNvPr>
            <p:cNvSpPr txBox="1"/>
            <p:nvPr/>
          </p:nvSpPr>
          <p:spPr>
            <a:xfrm>
              <a:off x="3156080" y="4553147"/>
              <a:ext cx="3247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Kết quả </a:t>
              </a:r>
              <a:r>
                <a:rPr lang="en-US" dirty="0" err="1"/>
                <a:t>đạt</a:t>
              </a:r>
              <a:r>
                <a:rPr lang="en-US" dirty="0"/>
                <a:t> được là như nhau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52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429B-214C-8AD8-B66B-AF29B5064703}"/>
              </a:ext>
            </a:extLst>
          </p:cNvPr>
          <p:cNvSpPr txBox="1"/>
          <p:nvPr/>
        </p:nvSpPr>
        <p:spPr>
          <a:xfrm>
            <a:off x="235077" y="917915"/>
            <a:ext cx="303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Mạch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trên Altium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5EF0A9-4957-7EF6-2A80-5EBE257E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38" y="1389983"/>
            <a:ext cx="6919524" cy="48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429B-214C-8AD8-B66B-AF29B5064703}"/>
              </a:ext>
            </a:extLst>
          </p:cNvPr>
          <p:cNvSpPr txBox="1"/>
          <p:nvPr/>
        </p:nvSpPr>
        <p:spPr>
          <a:xfrm>
            <a:off x="300391" y="901931"/>
            <a:ext cx="303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Mạch PCB trên Altium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D73BF21-317D-AA1A-0868-8D3114B1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4" y="1371716"/>
            <a:ext cx="7909524" cy="47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2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429B-214C-8AD8-B66B-AF29B5064703}"/>
              </a:ext>
            </a:extLst>
          </p:cNvPr>
          <p:cNvSpPr txBox="1"/>
          <p:nvPr/>
        </p:nvSpPr>
        <p:spPr>
          <a:xfrm>
            <a:off x="300391" y="901931"/>
            <a:ext cx="43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Mạch PCB trên Altium (Hình ảnh 3D)</a:t>
            </a: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2C42A9E-DB26-B17C-92A7-E06749C92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2" y="1271263"/>
            <a:ext cx="8390816" cy="48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429B-214C-8AD8-B66B-AF29B5064703}"/>
              </a:ext>
            </a:extLst>
          </p:cNvPr>
          <p:cNvSpPr txBox="1"/>
          <p:nvPr/>
        </p:nvSpPr>
        <p:spPr>
          <a:xfrm>
            <a:off x="300391" y="901931"/>
            <a:ext cx="43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Sản phẩm trên </a:t>
            </a:r>
            <a:r>
              <a:rPr lang="en-US" dirty="0" err="1"/>
              <a:t>TestBoard</a:t>
            </a:r>
            <a:endParaRPr lang="en-US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FD80A43-7ADF-4416-992B-3B977B40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7" y="1426889"/>
            <a:ext cx="3338547" cy="445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NĐ dưới ngưỡng">
            <a:hlinkClick r:id="" action="ppaction://media"/>
            <a:extLst>
              <a:ext uri="{FF2B5EF4-FFF2-40B4-BE49-F238E27FC236}">
                <a16:creationId xmlns:a16="http://schemas.microsoft.com/office/drawing/2014/main" id="{3DD03ED3-77E9-77EE-F283-878E159A9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2440" y="1426889"/>
            <a:ext cx="4876800" cy="280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8E7100-F952-DDAD-21A2-F5A02D48A19B}"/>
              </a:ext>
            </a:extLst>
          </p:cNvPr>
          <p:cNvSpPr txBox="1"/>
          <p:nvPr/>
        </p:nvSpPr>
        <p:spPr>
          <a:xfrm>
            <a:off x="4133461" y="4477940"/>
            <a:ext cx="4565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Nhiệt</a:t>
            </a:r>
            <a:r>
              <a:rPr lang="en-US" dirty="0"/>
              <a:t> độ (Đầu </a:t>
            </a:r>
            <a:r>
              <a:rPr lang="en-US" dirty="0" err="1"/>
              <a:t>ra</a:t>
            </a:r>
            <a:r>
              <a:rPr lang="en-US" dirty="0"/>
              <a:t> ở dạng điện áp) đưa vào ADC được thay thế bằng điện áp lấy </a:t>
            </a:r>
            <a:r>
              <a:rPr lang="en-US" dirty="0" err="1"/>
              <a:t>ra</a:t>
            </a:r>
            <a:r>
              <a:rPr lang="en-US" dirty="0"/>
              <a:t> từ mạch </a:t>
            </a:r>
            <a:r>
              <a:rPr lang="en-US" dirty="0" err="1"/>
              <a:t>phân</a:t>
            </a:r>
            <a:r>
              <a:rPr lang="en-US" dirty="0"/>
              <a:t> áp</a:t>
            </a:r>
          </a:p>
        </p:txBody>
      </p:sp>
    </p:spTree>
    <p:extLst>
      <p:ext uri="{BB962C8B-B14F-4D97-AF65-F5344CB8AC3E}">
        <p14:creationId xmlns:p14="http://schemas.microsoft.com/office/powerpoint/2010/main" val="363626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A429B-214C-8AD8-B66B-AF29B5064703}"/>
              </a:ext>
            </a:extLst>
          </p:cNvPr>
          <p:cNvSpPr txBox="1"/>
          <p:nvPr/>
        </p:nvSpPr>
        <p:spPr>
          <a:xfrm>
            <a:off x="300391" y="901931"/>
            <a:ext cx="43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Sản phẩm thực tế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C7519-C0E1-AD7F-8CFF-A0A647BC2B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569"/>
            <a:ext cx="4459555" cy="3344355"/>
          </a:xfrm>
          <a:prstGeom prst="rect">
            <a:avLst/>
          </a:prstGeom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ECDAE52-57A7-76CE-2B4A-E3F5329D3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45132" y="1165851"/>
            <a:ext cx="3514639" cy="468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+ Bàn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C295-9AC8-075D-5401-17E6C15D6A70}"/>
              </a:ext>
            </a:extLst>
          </p:cNvPr>
          <p:cNvSpPr txBox="1"/>
          <p:nvPr/>
        </p:nvSpPr>
        <p:spPr>
          <a:xfrm>
            <a:off x="300391" y="901931"/>
            <a:ext cx="43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Kết quả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18DD216-734C-FE14-2B2A-83B681A3DC5B}"/>
              </a:ext>
            </a:extLst>
          </p:cNvPr>
          <p:cNvSpPr/>
          <p:nvPr/>
        </p:nvSpPr>
        <p:spPr>
          <a:xfrm>
            <a:off x="662473" y="1793423"/>
            <a:ext cx="457200" cy="16795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BF31C4-E023-99B5-0060-3AAC9A8183CC}"/>
              </a:ext>
            </a:extLst>
          </p:cNvPr>
          <p:cNvSpPr txBox="1"/>
          <p:nvPr/>
        </p:nvSpPr>
        <p:spPr>
          <a:xfrm>
            <a:off x="1184988" y="1692732"/>
            <a:ext cx="45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Sản phẩm </a:t>
            </a:r>
            <a:r>
              <a:rPr lang="en-US" dirty="0" err="1"/>
              <a:t>cắm</a:t>
            </a:r>
            <a:r>
              <a:rPr lang="en-US" dirty="0"/>
              <a:t> trên </a:t>
            </a:r>
            <a:r>
              <a:rPr lang="en-US" dirty="0" err="1"/>
              <a:t>Testboard</a:t>
            </a:r>
            <a:r>
              <a:rPr lang="en-US" dirty="0"/>
              <a:t> đã thành công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73E761-1359-C22E-05B7-3D7EB3A736B7}"/>
              </a:ext>
            </a:extLst>
          </p:cNvPr>
          <p:cNvSpPr/>
          <p:nvPr/>
        </p:nvSpPr>
        <p:spPr>
          <a:xfrm>
            <a:off x="662473" y="2735815"/>
            <a:ext cx="457200" cy="16795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76B-3E32-A4DD-F3A9-5D77C386598E}"/>
              </a:ext>
            </a:extLst>
          </p:cNvPr>
          <p:cNvSpPr txBox="1"/>
          <p:nvPr/>
        </p:nvSpPr>
        <p:spPr>
          <a:xfrm>
            <a:off x="1184987" y="2635124"/>
            <a:ext cx="611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Sản phẩm </a:t>
            </a:r>
            <a:r>
              <a:rPr lang="en-US" dirty="0" err="1"/>
              <a:t>hàn</a:t>
            </a:r>
            <a:r>
              <a:rPr lang="en-US" dirty="0"/>
              <a:t> mạch in bị lỗi (</a:t>
            </a:r>
            <a:r>
              <a:rPr lang="en-US" dirty="0" err="1"/>
              <a:t>Phỏng</a:t>
            </a:r>
            <a:r>
              <a:rPr lang="en-US" dirty="0"/>
              <a:t> đoạn do phần led)</a:t>
            </a:r>
          </a:p>
        </p:txBody>
      </p:sp>
    </p:spTree>
    <p:extLst>
      <p:ext uri="{BB962C8B-B14F-4D97-AF65-F5344CB8AC3E}">
        <p14:creationId xmlns:p14="http://schemas.microsoft.com/office/powerpoint/2010/main" val="77321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97" y="2992266"/>
            <a:ext cx="4383024" cy="2127504"/>
          </a:xfrm>
        </p:spPr>
        <p:txBody>
          <a:bodyPr/>
          <a:lstStyle/>
          <a:p>
            <a:r>
              <a:rPr lang="en-US" dirty="0"/>
              <a:t>NHÓM 3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 + Bàn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C295-9AC8-075D-5401-17E6C15D6A70}"/>
              </a:ext>
            </a:extLst>
          </p:cNvPr>
          <p:cNvSpPr txBox="1"/>
          <p:nvPr/>
        </p:nvSpPr>
        <p:spPr>
          <a:xfrm>
            <a:off x="300391" y="901931"/>
            <a:ext cx="43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Bàn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24D8C-5558-D681-A901-6FA565F14D7F}"/>
              </a:ext>
            </a:extLst>
          </p:cNvPr>
          <p:cNvSpPr txBox="1"/>
          <p:nvPr/>
        </p:nvSpPr>
        <p:spPr>
          <a:xfrm>
            <a:off x="886408" y="1726817"/>
            <a:ext cx="549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 khó </a:t>
            </a:r>
            <a:r>
              <a:rPr lang="en-US" dirty="0" err="1"/>
              <a:t>khăn</a:t>
            </a:r>
            <a:r>
              <a:rPr lang="en-US" dirty="0"/>
              <a:t> gặp phải trong quá trình làm đồ án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3CFCEB-ED49-29B8-032B-9CAFB536B7D3}"/>
              </a:ext>
            </a:extLst>
          </p:cNvPr>
          <p:cNvSpPr/>
          <p:nvPr/>
        </p:nvSpPr>
        <p:spPr>
          <a:xfrm>
            <a:off x="429208" y="1827508"/>
            <a:ext cx="457200" cy="167951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Badge 1 outline">
            <a:extLst>
              <a:ext uri="{FF2B5EF4-FFF2-40B4-BE49-F238E27FC236}">
                <a16:creationId xmlns:a16="http://schemas.microsoft.com/office/drawing/2014/main" id="{646E211C-4FC8-41FD-9D2B-E85DC13B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669" y="2720169"/>
            <a:ext cx="369332" cy="369332"/>
          </a:xfrm>
          <a:prstGeom prst="rect">
            <a:avLst/>
          </a:prstGeom>
        </p:spPr>
      </p:pic>
      <p:pic>
        <p:nvPicPr>
          <p:cNvPr id="14" name="Graphic 13" descr="Badge outline">
            <a:extLst>
              <a:ext uri="{FF2B5EF4-FFF2-40B4-BE49-F238E27FC236}">
                <a16:creationId xmlns:a16="http://schemas.microsoft.com/office/drawing/2014/main" id="{33629F1F-2A9C-C36A-D9DD-FC2737B53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669" y="4355773"/>
            <a:ext cx="369332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755852-5392-8E20-B7AB-EE332391D95D}"/>
              </a:ext>
            </a:extLst>
          </p:cNvPr>
          <p:cNvSpPr txBox="1"/>
          <p:nvPr/>
        </p:nvSpPr>
        <p:spPr>
          <a:xfrm>
            <a:off x="1182001" y="2692449"/>
            <a:ext cx="7539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Triển </a:t>
            </a:r>
            <a:r>
              <a:rPr lang="en-US" dirty="0" err="1"/>
              <a:t>khai</a:t>
            </a:r>
            <a:r>
              <a:rPr lang="en-US" dirty="0"/>
              <a:t> Code </a:t>
            </a:r>
            <a:r>
              <a:rPr lang="en-US" dirty="0" err="1"/>
              <a:t>Asembly</a:t>
            </a:r>
            <a:r>
              <a:rPr lang="en-US" dirty="0"/>
              <a:t>: Khó </a:t>
            </a:r>
            <a:r>
              <a:rPr lang="en-US" dirty="0" err="1"/>
              <a:t>khăn</a:t>
            </a:r>
            <a:r>
              <a:rPr lang="en-US" dirty="0"/>
              <a:t> trong việc triển </a:t>
            </a:r>
            <a:r>
              <a:rPr lang="en-US" dirty="0" err="1"/>
              <a:t>khai</a:t>
            </a:r>
            <a:r>
              <a:rPr lang="en-US" dirty="0"/>
              <a:t> những câu </a:t>
            </a:r>
            <a:r>
              <a:rPr lang="en-US" dirty="0" err="1"/>
              <a:t>lệnh</a:t>
            </a:r>
            <a:r>
              <a:rPr lang="en-US" dirty="0"/>
              <a:t>, sắp xếp câu </a:t>
            </a:r>
            <a:r>
              <a:rPr lang="en-US" dirty="0" err="1"/>
              <a:t>lệnh</a:t>
            </a:r>
            <a:r>
              <a:rPr lang="en-US" dirty="0"/>
              <a:t> do </a:t>
            </a:r>
            <a:r>
              <a:rPr lang="en-US" dirty="0" err="1"/>
              <a:t>luồng</a:t>
            </a:r>
            <a:r>
              <a:rPr lang="en-US" dirty="0"/>
              <a:t> xử </a:t>
            </a:r>
            <a:r>
              <a:rPr lang="en-US" dirty="0" err="1"/>
              <a:t>lý</a:t>
            </a:r>
            <a:r>
              <a:rPr lang="en-US" dirty="0"/>
              <a:t> của MCS-51. Việc viết bằng ngôn ngữ C đã </a:t>
            </a:r>
            <a:r>
              <a:rPr lang="en-US" dirty="0" err="1"/>
              <a:t>lược</a:t>
            </a:r>
            <a:r>
              <a:rPr lang="en-US" dirty="0"/>
              <a:t> bỏ đi sự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khi phải dùng code </a:t>
            </a:r>
            <a:r>
              <a:rPr lang="en-US" dirty="0" err="1"/>
              <a:t>Asembly</a:t>
            </a:r>
            <a:r>
              <a:rPr lang="en-US" dirty="0"/>
              <a:t> để </a:t>
            </a:r>
            <a:r>
              <a:rPr lang="en-US" dirty="0" err="1"/>
              <a:t>thao</a:t>
            </a:r>
            <a:r>
              <a:rPr lang="en-US" dirty="0"/>
              <a:t> tác và </a:t>
            </a:r>
            <a:r>
              <a:rPr lang="en-US" dirty="0" err="1"/>
              <a:t>truy</a:t>
            </a:r>
            <a:r>
              <a:rPr lang="en-US" dirty="0"/>
              <a:t> cập đến từng bit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E9B98-F0E0-2B08-F0F7-1F9243C8ACB7}"/>
              </a:ext>
            </a:extLst>
          </p:cNvPr>
          <p:cNvSpPr txBox="1"/>
          <p:nvPr/>
        </p:nvSpPr>
        <p:spPr>
          <a:xfrm>
            <a:off x="1173576" y="4351641"/>
            <a:ext cx="75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: Do yêu cầu chỉ dùng 2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nên thực tế việc </a:t>
            </a:r>
            <a:r>
              <a:rPr lang="en-US" dirty="0" err="1"/>
              <a:t>thao</a:t>
            </a:r>
            <a:r>
              <a:rPr lang="en-US" dirty="0"/>
              <a:t> tác chỉnh sửa thông số </a:t>
            </a:r>
            <a:r>
              <a:rPr lang="en-US" dirty="0" err="1"/>
              <a:t>cho</a:t>
            </a:r>
            <a:r>
              <a:rPr lang="en-US" dirty="0"/>
              <a:t> mạch chưa được tối </a:t>
            </a:r>
            <a:r>
              <a:rPr lang="en-US" dirty="0" err="1"/>
              <a:t>ưu</a:t>
            </a:r>
            <a:r>
              <a:rPr lang="en-US" dirty="0"/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91D1E-37B1-9586-9E20-4D1493714DD2}"/>
              </a:ext>
            </a:extLst>
          </p:cNvPr>
          <p:cNvSpPr txBox="1"/>
          <p:nvPr/>
        </p:nvSpPr>
        <p:spPr>
          <a:xfrm>
            <a:off x="1455576" y="5149160"/>
            <a:ext cx="57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Không thể thiết </a:t>
            </a:r>
            <a:r>
              <a:rPr lang="en-US" dirty="0" err="1"/>
              <a:t>kế</a:t>
            </a:r>
            <a:r>
              <a:rPr lang="en-US" dirty="0"/>
              <a:t> thêm </a:t>
            </a:r>
            <a:r>
              <a:rPr lang="en-US" dirty="0" err="1"/>
              <a:t>nút</a:t>
            </a:r>
            <a:r>
              <a:rPr lang="en-US" dirty="0"/>
              <a:t> Reset </a:t>
            </a:r>
            <a:r>
              <a:rPr lang="en-US" dirty="0" err="1"/>
              <a:t>cho</a:t>
            </a:r>
            <a:r>
              <a:rPr lang="en-US" dirty="0"/>
              <a:t> toàn bộ mạch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8A5FBC-78A4-0AF1-42E0-2B81F5C70B0A}"/>
              </a:ext>
            </a:extLst>
          </p:cNvPr>
          <p:cNvSpPr txBox="1"/>
          <p:nvPr/>
        </p:nvSpPr>
        <p:spPr>
          <a:xfrm>
            <a:off x="1455576" y="5591003"/>
            <a:ext cx="57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Phải </a:t>
            </a:r>
            <a:r>
              <a:rPr lang="en-US" dirty="0" err="1"/>
              <a:t>thao</a:t>
            </a:r>
            <a:r>
              <a:rPr lang="en-US" dirty="0"/>
              <a:t> tác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nếu muốn điều chỉnh </a:t>
            </a:r>
            <a:r>
              <a:rPr lang="en-US" dirty="0" err="1"/>
              <a:t>tăng</a:t>
            </a:r>
            <a:r>
              <a:rPr lang="en-US" dirty="0"/>
              <a:t> giảm </a:t>
            </a:r>
            <a:r>
              <a:rPr lang="en-US" dirty="0" err="1"/>
              <a:t>nhiệt</a:t>
            </a:r>
            <a:r>
              <a:rPr lang="en-US" dirty="0"/>
              <a:t> độ </a:t>
            </a:r>
            <a:r>
              <a:rPr lang="en-US" dirty="0" err="1"/>
              <a:t>ngưỡng</a:t>
            </a:r>
            <a:r>
              <a:rPr lang="en-US" dirty="0"/>
              <a:t> cảnh báo</a:t>
            </a:r>
          </a:p>
        </p:txBody>
      </p:sp>
    </p:spTree>
    <p:extLst>
      <p:ext uri="{BB962C8B-B14F-4D97-AF65-F5344CB8AC3E}">
        <p14:creationId xmlns:p14="http://schemas.microsoft.com/office/powerpoint/2010/main" val="65854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Tổng kết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Hoàn</a:t>
            </a:r>
            <a:r>
              <a:rPr lang="en-US" dirty="0"/>
              <a:t> thành được yêu cầu đồ án.</a:t>
            </a:r>
          </a:p>
          <a:p>
            <a:r>
              <a:rPr lang="en-US" dirty="0"/>
              <a:t>Sản phẩm thiết </a:t>
            </a:r>
            <a:r>
              <a:rPr lang="en-US" dirty="0" err="1"/>
              <a:t>kế</a:t>
            </a:r>
            <a:r>
              <a:rPr lang="en-US" dirty="0"/>
              <a:t> thực tế </a:t>
            </a:r>
            <a:r>
              <a:rPr lang="en-US" dirty="0" err="1"/>
              <a:t>hoàn</a:t>
            </a:r>
            <a:r>
              <a:rPr lang="en-US" dirty="0"/>
              <a:t> chỉnh.</a:t>
            </a:r>
          </a:p>
          <a:p>
            <a:r>
              <a:rPr lang="en-US" dirty="0"/>
              <a:t>Tất cả các thành viên đều </a:t>
            </a:r>
            <a:r>
              <a:rPr lang="en-US" dirty="0" err="1"/>
              <a:t>nghiêm</a:t>
            </a:r>
            <a:r>
              <a:rPr lang="en-US" dirty="0"/>
              <a:t> </a:t>
            </a:r>
            <a:r>
              <a:rPr lang="en-US" dirty="0" err="1"/>
              <a:t>túc</a:t>
            </a:r>
            <a:r>
              <a:rPr lang="en-US" dirty="0"/>
              <a:t> thực </a:t>
            </a:r>
            <a:r>
              <a:rPr lang="en-US" dirty="0" err="1"/>
              <a:t>hiện</a:t>
            </a:r>
            <a:r>
              <a:rPr lang="en-US" dirty="0"/>
              <a:t> và học hỏi thêm được nhiều kiến thức trong và ngoài </a:t>
            </a:r>
            <a:r>
              <a:rPr lang="en-US" dirty="0" err="1"/>
              <a:t>môn</a:t>
            </a:r>
            <a:r>
              <a:rPr lang="en-US" dirty="0"/>
              <a:t> học.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Đề tài </a:t>
            </a:r>
          </a:p>
          <a:p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86CC13E-61C2-4C66-8CF3-E324BBA5D7E1}"/>
              </a:ext>
            </a:extLst>
          </p:cNvPr>
          <p:cNvSpPr txBox="1">
            <a:spLocks/>
          </p:cNvSpPr>
          <p:nvPr/>
        </p:nvSpPr>
        <p:spPr>
          <a:xfrm>
            <a:off x="413012" y="3429000"/>
            <a:ext cx="7154436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Thiết </a:t>
            </a:r>
            <a:r>
              <a:rPr lang="en-US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mạch đo và cảnh báo </a:t>
            </a:r>
            <a:r>
              <a:rPr lang="en-US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độ </a:t>
            </a:r>
            <a:r>
              <a:rPr lang="en-US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dụng vi điều </a:t>
            </a:r>
            <a:r>
              <a:rPr lang="en-US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họ MCS-51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0B2214C1-31F4-7286-6AA5-F8F7EA54AD34}"/>
              </a:ext>
            </a:extLst>
          </p:cNvPr>
          <p:cNvSpPr txBox="1">
            <a:spLocks/>
          </p:cNvSpPr>
          <p:nvPr/>
        </p:nvSpPr>
        <p:spPr>
          <a:xfrm>
            <a:off x="413012" y="4475386"/>
            <a:ext cx="7154436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viên: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545049" y="609204"/>
            <a:ext cx="45189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3000" b="1" dirty="0">
                <a:solidFill>
                  <a:srgbClr val="C00000"/>
                </a:solidFill>
                <a:latin typeface="Arial"/>
                <a:cs typeface="Arial" pitchFamily="34" charset="0"/>
              </a:rPr>
              <a:t>Danh sách thành viên</a:t>
            </a:r>
            <a:endParaRPr lang="ko-KR" altLang="en-US" sz="3000" b="1" dirty="0">
              <a:solidFill>
                <a:srgbClr val="C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0546">
            <a:off x="-1662704" y="5236255"/>
            <a:ext cx="3858512" cy="385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629" y="427300"/>
            <a:ext cx="1115257" cy="1115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72" y="4756692"/>
            <a:ext cx="1115257" cy="11152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9358">
            <a:off x="5764347" y="6441483"/>
            <a:ext cx="1131570" cy="113157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DC9B836-6949-4FB5-88DB-1B1C6133D88B}"/>
              </a:ext>
            </a:extLst>
          </p:cNvPr>
          <p:cNvSpPr/>
          <p:nvPr/>
        </p:nvSpPr>
        <p:spPr>
          <a:xfrm>
            <a:off x="1106651" y="2416825"/>
            <a:ext cx="928511" cy="900118"/>
          </a:xfrm>
          <a:prstGeom prst="ellipse">
            <a:avLst/>
          </a:prstGeom>
          <a:blipFill dpi="0" rotWithShape="1">
            <a:blip r:embed="rId6"/>
            <a:srcRect/>
            <a:stretch>
              <a:fillRect l="-88000" t="-173000" r="-105000" b="-3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259548-2532-4D28-BA59-C43EE8E242AD}"/>
              </a:ext>
            </a:extLst>
          </p:cNvPr>
          <p:cNvSpPr/>
          <p:nvPr/>
        </p:nvSpPr>
        <p:spPr>
          <a:xfrm>
            <a:off x="7018291" y="2416825"/>
            <a:ext cx="928511" cy="900118"/>
          </a:xfrm>
          <a:prstGeom prst="ellipse">
            <a:avLst/>
          </a:prstGeom>
          <a:blipFill dpi="0" rotWithShape="1">
            <a:blip r:embed="rId7"/>
            <a:srcRect/>
            <a:stretch>
              <a:fillRect l="-158000" t="-17000" r="-138000" b="-21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8FFA9A-839D-4880-B65E-EF11C111753C}"/>
              </a:ext>
            </a:extLst>
          </p:cNvPr>
          <p:cNvSpPr/>
          <p:nvPr/>
        </p:nvSpPr>
        <p:spPr>
          <a:xfrm>
            <a:off x="4107744" y="2416825"/>
            <a:ext cx="928511" cy="900118"/>
          </a:xfrm>
          <a:prstGeom prst="ellipse">
            <a:avLst/>
          </a:prstGeom>
          <a:blipFill dpi="0" rotWithShape="1">
            <a:blip r:embed="rId8"/>
            <a:srcRect/>
            <a:stretch>
              <a:fillRect t="-4000" r="-32000" b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3DDDC-EE13-4225-93DB-96F063EA70E9}"/>
              </a:ext>
            </a:extLst>
          </p:cNvPr>
          <p:cNvSpPr txBox="1"/>
          <p:nvPr/>
        </p:nvSpPr>
        <p:spPr>
          <a:xfrm>
            <a:off x="6041704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Hoàng Thái Sơn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EBCF1-E08A-42D0-8883-A16E484E859C}"/>
              </a:ext>
            </a:extLst>
          </p:cNvPr>
          <p:cNvSpPr txBox="1"/>
          <p:nvPr/>
        </p:nvSpPr>
        <p:spPr>
          <a:xfrm>
            <a:off x="130064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Tăng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Lý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Đức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A9C779-920C-4091-AFD2-F27251D81537}"/>
              </a:ext>
            </a:extLst>
          </p:cNvPr>
          <p:cNvSpPr txBox="1"/>
          <p:nvPr/>
        </p:nvSpPr>
        <p:spPr>
          <a:xfrm>
            <a:off x="3131157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Đồng Xuân Hiển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</p:spTree>
    <p:extLst>
      <p:ext uri="{BB962C8B-B14F-4D97-AF65-F5344CB8AC3E}">
        <p14:creationId xmlns:p14="http://schemas.microsoft.com/office/powerpoint/2010/main" val="84363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E22088-3F35-AEE2-A417-ED545F9545EF}"/>
              </a:ext>
            </a:extLst>
          </p:cNvPr>
          <p:cNvGrpSpPr/>
          <p:nvPr/>
        </p:nvGrpSpPr>
        <p:grpSpPr>
          <a:xfrm>
            <a:off x="853415" y="869111"/>
            <a:ext cx="5243331" cy="857202"/>
            <a:chOff x="644285" y="1105171"/>
            <a:chExt cx="5596412" cy="958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78F3CD-C22A-3CB3-7C0B-0C435D83F631}"/>
                </a:ext>
              </a:extLst>
            </p:cNvPr>
            <p:cNvSpPr txBox="1"/>
            <p:nvPr/>
          </p:nvSpPr>
          <p:spPr>
            <a:xfrm>
              <a:off x="1811909" y="1303760"/>
              <a:ext cx="4428788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Yêu cầu đồ án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A0B12F-D241-F287-9EC7-E3CCCC206E86}"/>
                </a:ext>
              </a:extLst>
            </p:cNvPr>
            <p:cNvSpPr txBox="1"/>
            <p:nvPr/>
          </p:nvSpPr>
          <p:spPr>
            <a:xfrm>
              <a:off x="644285" y="132260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01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D98996-986F-AE0C-D728-25A04AC8F749}"/>
                </a:ext>
              </a:extLst>
            </p:cNvPr>
            <p:cNvSpPr/>
            <p:nvPr/>
          </p:nvSpPr>
          <p:spPr>
            <a:xfrm>
              <a:off x="644285" y="110517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BB56BF-7BF6-9AAC-DB3B-90B021A29296}"/>
              </a:ext>
            </a:extLst>
          </p:cNvPr>
          <p:cNvGrpSpPr/>
          <p:nvPr/>
        </p:nvGrpSpPr>
        <p:grpSpPr>
          <a:xfrm>
            <a:off x="2629816" y="1990356"/>
            <a:ext cx="5179906" cy="863218"/>
            <a:chOff x="1332861" y="2470904"/>
            <a:chExt cx="5534522" cy="9580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3ED726-9A89-1EF2-7043-959FAF65207D}"/>
                </a:ext>
              </a:extLst>
            </p:cNvPr>
            <p:cNvSpPr txBox="1"/>
            <p:nvPr/>
          </p:nvSpPr>
          <p:spPr>
            <a:xfrm>
              <a:off x="2438595" y="2679717"/>
              <a:ext cx="4428788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Tổng </a:t>
              </a:r>
              <a:r>
                <a:rPr lang="en-US" altLang="ko-KR" sz="2800" b="1" dirty="0" err="1">
                  <a:cs typeface="Arial" pitchFamily="34" charset="0"/>
                </a:rPr>
                <a:t>quan</a:t>
              </a:r>
              <a:r>
                <a:rPr lang="en-US" altLang="ko-KR" sz="2800" b="1" dirty="0">
                  <a:cs typeface="Arial" pitchFamily="34" charset="0"/>
                </a:rPr>
                <a:t> hệ thống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23C76D4-779E-F7C0-B75D-E154F6B2E992}"/>
                </a:ext>
              </a:extLst>
            </p:cNvPr>
            <p:cNvSpPr/>
            <p:nvPr/>
          </p:nvSpPr>
          <p:spPr>
            <a:xfrm>
              <a:off x="1332861" y="24709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C5A609-58F8-1CAF-8E55-7908EA19D4B1}"/>
                </a:ext>
              </a:extLst>
            </p:cNvPr>
            <p:cNvSpPr txBox="1"/>
            <p:nvPr/>
          </p:nvSpPr>
          <p:spPr>
            <a:xfrm>
              <a:off x="1332861" y="2692647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02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6D5789-D2BC-A894-8687-C4A5C6E68A1A}"/>
              </a:ext>
            </a:extLst>
          </p:cNvPr>
          <p:cNvGrpSpPr/>
          <p:nvPr/>
        </p:nvGrpSpPr>
        <p:grpSpPr>
          <a:xfrm>
            <a:off x="849927" y="3140997"/>
            <a:ext cx="5224670" cy="857202"/>
            <a:chOff x="644285" y="3592410"/>
            <a:chExt cx="5596412" cy="9580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8A45C-F192-F752-AA3F-9954C2E7295A}"/>
                </a:ext>
              </a:extLst>
            </p:cNvPr>
            <p:cNvSpPr txBox="1"/>
            <p:nvPr/>
          </p:nvSpPr>
          <p:spPr>
            <a:xfrm>
              <a:off x="1811910" y="3836637"/>
              <a:ext cx="4428787" cy="5848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Thiết </a:t>
              </a:r>
              <a:r>
                <a:rPr lang="en-US" altLang="ko-KR" sz="2800" b="1" dirty="0" err="1">
                  <a:cs typeface="Arial" pitchFamily="34" charset="0"/>
                </a:rPr>
                <a:t>kế</a:t>
              </a:r>
              <a:r>
                <a:rPr lang="en-US" altLang="ko-KR" sz="2800" b="1" dirty="0">
                  <a:cs typeface="Arial" pitchFamily="34" charset="0"/>
                </a:rPr>
                <a:t> mạch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D322B5-4265-68FE-35B4-834D25533B2B}"/>
                </a:ext>
              </a:extLst>
            </p:cNvPr>
            <p:cNvSpPr/>
            <p:nvPr/>
          </p:nvSpPr>
          <p:spPr>
            <a:xfrm>
              <a:off x="644285" y="3592410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1A61C-D0C1-1834-20A5-FE230230AD19}"/>
                </a:ext>
              </a:extLst>
            </p:cNvPr>
            <p:cNvSpPr txBox="1"/>
            <p:nvPr/>
          </p:nvSpPr>
          <p:spPr>
            <a:xfrm>
              <a:off x="644285" y="3768998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03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4656AB-4D00-81CD-F9BC-734F52524163}"/>
              </a:ext>
            </a:extLst>
          </p:cNvPr>
          <p:cNvGrpSpPr/>
          <p:nvPr/>
        </p:nvGrpSpPr>
        <p:grpSpPr>
          <a:xfrm>
            <a:off x="2629816" y="4298037"/>
            <a:ext cx="5005109" cy="863218"/>
            <a:chOff x="1367699" y="4890504"/>
            <a:chExt cx="5499684" cy="9580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4398EB-2D67-B5C9-1B2F-310FAF866C3E}"/>
                </a:ext>
              </a:extLst>
            </p:cNvPr>
            <p:cNvSpPr txBox="1"/>
            <p:nvPr/>
          </p:nvSpPr>
          <p:spPr>
            <a:xfrm>
              <a:off x="2438595" y="5102115"/>
              <a:ext cx="4428788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Triển </a:t>
              </a:r>
              <a:r>
                <a:rPr lang="en-US" altLang="ko-KR" sz="2800" b="1" dirty="0" err="1">
                  <a:cs typeface="Arial" pitchFamily="34" charset="0"/>
                </a:rPr>
                <a:t>khai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6F6C95-A4CD-AFB7-DA16-18E75ED33369}"/>
                </a:ext>
              </a:extLst>
            </p:cNvPr>
            <p:cNvSpPr/>
            <p:nvPr/>
          </p:nvSpPr>
          <p:spPr>
            <a:xfrm>
              <a:off x="1367699" y="48905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FAE61-77A3-9B87-2862-3A9EDC9ACC5A}"/>
                </a:ext>
              </a:extLst>
            </p:cNvPr>
            <p:cNvSpPr txBox="1"/>
            <p:nvPr/>
          </p:nvSpPr>
          <p:spPr>
            <a:xfrm>
              <a:off x="1367699" y="510211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04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1FD25C-0BE0-87FF-9D73-71BEA637330F}"/>
              </a:ext>
            </a:extLst>
          </p:cNvPr>
          <p:cNvGrpSpPr/>
          <p:nvPr/>
        </p:nvGrpSpPr>
        <p:grpSpPr>
          <a:xfrm>
            <a:off x="849927" y="5335614"/>
            <a:ext cx="5036328" cy="863218"/>
            <a:chOff x="1367699" y="4890504"/>
            <a:chExt cx="5533988" cy="9580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00CFF8-7580-0C14-1E40-1D09A5E318E9}"/>
                </a:ext>
              </a:extLst>
            </p:cNvPr>
            <p:cNvSpPr txBox="1"/>
            <p:nvPr/>
          </p:nvSpPr>
          <p:spPr>
            <a:xfrm>
              <a:off x="2472899" y="5102115"/>
              <a:ext cx="4428788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Kết quả + Bàn </a:t>
              </a:r>
              <a:r>
                <a:rPr lang="en-US" altLang="ko-KR" sz="2800" b="1" dirty="0" err="1">
                  <a:cs typeface="Arial" pitchFamily="34" charset="0"/>
                </a:rPr>
                <a:t>luận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656A39-1471-ADDC-D9B5-7E13F66B3758}"/>
                </a:ext>
              </a:extLst>
            </p:cNvPr>
            <p:cNvSpPr/>
            <p:nvPr/>
          </p:nvSpPr>
          <p:spPr>
            <a:xfrm>
              <a:off x="1367699" y="48905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1F513-08D1-DD16-6960-D16A9C99E69C}"/>
                </a:ext>
              </a:extLst>
            </p:cNvPr>
            <p:cNvSpPr txBox="1"/>
            <p:nvPr/>
          </p:nvSpPr>
          <p:spPr>
            <a:xfrm>
              <a:off x="1367699" y="5102115"/>
              <a:ext cx="958096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05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55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Yêu cầu đồ án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3CCF5-F4EF-3E93-AB11-960C01125028}"/>
              </a:ext>
            </a:extLst>
          </p:cNvPr>
          <p:cNvSpPr txBox="1"/>
          <p:nvPr/>
        </p:nvSpPr>
        <p:spPr>
          <a:xfrm>
            <a:off x="130629" y="831993"/>
            <a:ext cx="29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Yêu cầu </a:t>
            </a:r>
            <a:r>
              <a:rPr lang="en-US" sz="2000" b="1" dirty="0" err="1"/>
              <a:t>chức</a:t>
            </a:r>
            <a:r>
              <a:rPr lang="en-US" sz="2000" b="1" dirty="0"/>
              <a:t> </a:t>
            </a:r>
            <a:r>
              <a:rPr lang="en-US" sz="2000" b="1" dirty="0" err="1"/>
              <a:t>năng</a:t>
            </a:r>
            <a:endParaRPr lang="en-US" sz="2000" b="1" dirty="0"/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5874CA3A-9B6B-6D00-CCFF-9EECA963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9" y="1604118"/>
            <a:ext cx="261257" cy="261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B4C3D-46C8-C257-5E14-212E07CB9F1D}"/>
              </a:ext>
            </a:extLst>
          </p:cNvPr>
          <p:cNvSpPr txBox="1"/>
          <p:nvPr/>
        </p:nvSpPr>
        <p:spPr>
          <a:xfrm>
            <a:off x="1056744" y="1454430"/>
            <a:ext cx="773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 nhiệt độ từ 0 đến 100 độ C, độ phân giải 1 độ C. Thời gian lấy mẫu đo 10 giây đo 1 lần</a:t>
            </a:r>
            <a:endParaRPr lang="en-US" dirty="0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350A8A7A-5BBC-F9FC-3851-9799970D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8" y="2406387"/>
            <a:ext cx="261257" cy="261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D34BA4-CF0E-B16B-8CBA-F31B99C0C78B}"/>
              </a:ext>
            </a:extLst>
          </p:cNvPr>
          <p:cNvSpPr txBox="1"/>
          <p:nvPr/>
        </p:nvSpPr>
        <p:spPr>
          <a:xfrm>
            <a:off x="1056743" y="2352349"/>
            <a:ext cx="683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Hiển thị bằng LED 7 thanh</a:t>
            </a:r>
            <a:endParaRPr lang="en-US" dirty="0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A0094802-08F5-6C07-7CF9-A2844809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8" y="3087477"/>
            <a:ext cx="261257" cy="261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9BAA29-90C2-2FE0-B7FC-5EFC017D5869}"/>
              </a:ext>
            </a:extLst>
          </p:cNvPr>
          <p:cNvSpPr txBox="1"/>
          <p:nvPr/>
        </p:nvSpPr>
        <p:spPr>
          <a:xfrm>
            <a:off x="1056742" y="3014991"/>
            <a:ext cx="785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 nhiệt độ môi trường đo vượt quá ngưỡng nhiệt độ đặt trước thì bật còi cảnh báo và nhấp nháy LED 7 thanh</a:t>
            </a:r>
            <a:endParaRPr lang="en-US" dirty="0"/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DAF786BA-9DDB-51CF-0784-A59F0890D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8" y="3984202"/>
            <a:ext cx="261257" cy="2612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24C32B-1B48-5F43-7023-734AE8E1B1B5}"/>
              </a:ext>
            </a:extLst>
          </p:cNvPr>
          <p:cNvSpPr txBox="1"/>
          <p:nvPr/>
        </p:nvSpPr>
        <p:spPr>
          <a:xfrm>
            <a:off x="1056741" y="3929221"/>
            <a:ext cx="785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 đã bật cảnh báo thì mạch chỉ dừng cảnh báo khi ấn phím chức năng và nhiệt độ xuống dưới ngưỡng cảnh báo</a:t>
            </a:r>
            <a:endParaRPr lang="en-US" dirty="0"/>
          </a:p>
        </p:txBody>
      </p:sp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14650B58-3385-B029-6668-1CE51DBD7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6" y="4907933"/>
            <a:ext cx="261257" cy="2612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A1696E-E047-0126-E60B-DB2DAC3549EB}"/>
              </a:ext>
            </a:extLst>
          </p:cNvPr>
          <p:cNvSpPr txBox="1"/>
          <p:nvPr/>
        </p:nvSpPr>
        <p:spPr>
          <a:xfrm>
            <a:off x="1056740" y="4808243"/>
            <a:ext cx="7852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Ngưỡng cảnh báo có thể được cài đặt sử dụng phím bấm. Mạch có 2 phím bấm chức năng (không sử dụng nhiều hơn 2 phím bấm)</a:t>
            </a:r>
            <a:b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C66625ED-F570-073D-CBD3-AED7BB22F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5" y="5731573"/>
            <a:ext cx="261257" cy="2612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967838-78F5-326E-970B-044937E02C1E}"/>
              </a:ext>
            </a:extLst>
          </p:cNvPr>
          <p:cNvSpPr txBox="1"/>
          <p:nvPr/>
        </p:nvSpPr>
        <p:spPr>
          <a:xfrm>
            <a:off x="1056740" y="5632485"/>
            <a:ext cx="785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524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vi-VN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ruyền thông tin đo được về máy tính qua cổng UART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(Tùy chọn)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Yêu cầu đồ án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3CCF5-F4EF-3E93-AB11-960C01125028}"/>
              </a:ext>
            </a:extLst>
          </p:cNvPr>
          <p:cNvSpPr txBox="1"/>
          <p:nvPr/>
        </p:nvSpPr>
        <p:spPr>
          <a:xfrm>
            <a:off x="130629" y="831993"/>
            <a:ext cx="29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Yêu cầu công việc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5874CA3A-9B6B-6D00-CCFF-9EECA9634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9" y="1604118"/>
            <a:ext cx="261257" cy="261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EB4C3D-46C8-C257-5E14-212E07CB9F1D}"/>
              </a:ext>
            </a:extLst>
          </p:cNvPr>
          <p:cNvSpPr txBox="1"/>
          <p:nvPr/>
        </p:nvSpPr>
        <p:spPr>
          <a:xfrm>
            <a:off x="1056740" y="1550080"/>
            <a:ext cx="77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tích và thiết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mạch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dụng vi điều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họ MCS-51</a:t>
            </a:r>
            <a:endParaRPr lang="en-US" dirty="0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350A8A7A-5BBC-F9FC-3851-9799970D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8" y="2406387"/>
            <a:ext cx="261257" cy="2612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D34BA4-CF0E-B16B-8CBA-F31B99C0C78B}"/>
              </a:ext>
            </a:extLst>
          </p:cNvPr>
          <p:cNvSpPr txBox="1"/>
          <p:nvPr/>
        </p:nvSpPr>
        <p:spPr>
          <a:xfrm>
            <a:off x="1056743" y="2352349"/>
            <a:ext cx="683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 trình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dụng Assembly (bắt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buộc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 Tùy chọn C</a:t>
            </a:r>
            <a:b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A0094802-08F5-6C07-7CF9-A2844809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7" y="3195294"/>
            <a:ext cx="261257" cy="2612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29BAA29-90C2-2FE0-B7FC-5EFC017D5869}"/>
              </a:ext>
            </a:extLst>
          </p:cNvPr>
          <p:cNvSpPr txBox="1"/>
          <p:nvPr/>
        </p:nvSpPr>
        <p:spPr>
          <a:xfrm>
            <a:off x="1056741" y="3141256"/>
            <a:ext cx="785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phỏng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mạch điện (có thể dùng Proteus)</a:t>
            </a:r>
            <a:endParaRPr lang="en-US" dirty="0"/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DAF786BA-9DDB-51CF-0784-A59F0890D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58" y="3984202"/>
            <a:ext cx="261257" cy="2612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24C32B-1B48-5F43-7023-734AE8E1B1B5}"/>
              </a:ext>
            </a:extLst>
          </p:cNvPr>
          <p:cNvSpPr txBox="1"/>
          <p:nvPr/>
        </p:nvSpPr>
        <p:spPr>
          <a:xfrm>
            <a:off x="1056741" y="3929221"/>
            <a:ext cx="785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khai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lắp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ráp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mạch (PCB hoặc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cắm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</a:t>
            </a:r>
            <a:r>
              <a:rPr lang="en-US" sz="1800" dirty="0">
                <a:solidFill>
                  <a:srgbClr val="2524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thử)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FAD53-1682-4EF4-8908-5036DC50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Tổng </a:t>
            </a:r>
            <a:r>
              <a:rPr lang="en-US" dirty="0" err="1"/>
              <a:t>quan</a:t>
            </a:r>
            <a:r>
              <a:rPr lang="en-US" dirty="0"/>
              <a:t> hệ thống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492245-AB2B-E980-442E-E4E25C73C13A}"/>
              </a:ext>
            </a:extLst>
          </p:cNvPr>
          <p:cNvGrpSpPr/>
          <p:nvPr/>
        </p:nvGrpSpPr>
        <p:grpSpPr>
          <a:xfrm>
            <a:off x="2967134" y="794671"/>
            <a:ext cx="3331027" cy="461665"/>
            <a:chOff x="2967134" y="794671"/>
            <a:chExt cx="3331027" cy="4616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52E45E-BA7A-3793-A337-75CF90CDDBE2}"/>
                </a:ext>
              </a:extLst>
            </p:cNvPr>
            <p:cNvSpPr txBox="1"/>
            <p:nvPr/>
          </p:nvSpPr>
          <p:spPr>
            <a:xfrm>
              <a:off x="3135084" y="794671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Các </a:t>
              </a:r>
              <a:r>
                <a:rPr lang="en-US" sz="2400" b="1" dirty="0" err="1"/>
                <a:t>khối</a:t>
              </a:r>
              <a:r>
                <a:rPr lang="en-US" sz="2400" b="1" dirty="0"/>
                <a:t> </a:t>
              </a:r>
              <a:r>
                <a:rPr lang="en-US" sz="2400" b="1" dirty="0" err="1"/>
                <a:t>chức</a:t>
              </a:r>
              <a:r>
                <a:rPr lang="en-US" sz="2400" b="1" dirty="0"/>
                <a:t> </a:t>
              </a:r>
              <a:r>
                <a:rPr lang="en-US" sz="2400" b="1" dirty="0" err="1"/>
                <a:t>năng</a:t>
              </a:r>
              <a:endParaRPr lang="en-US" sz="2400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2DF17AA-5031-CC90-9D13-DD7A1B4940C9}"/>
                </a:ext>
              </a:extLst>
            </p:cNvPr>
            <p:cNvCxnSpPr/>
            <p:nvPr/>
          </p:nvCxnSpPr>
          <p:spPr>
            <a:xfrm>
              <a:off x="2967134" y="1256336"/>
              <a:ext cx="30044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0C1603-2A5F-AFDF-03A8-2FE898C907D7}"/>
              </a:ext>
            </a:extLst>
          </p:cNvPr>
          <p:cNvGrpSpPr/>
          <p:nvPr/>
        </p:nvGrpSpPr>
        <p:grpSpPr>
          <a:xfrm>
            <a:off x="3797560" y="3793834"/>
            <a:ext cx="1324947" cy="634482"/>
            <a:chOff x="1315616" y="2472612"/>
            <a:chExt cx="1324947" cy="63448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63AF25F-28EF-C5BC-AF3A-C45BAC172DE9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5FD2B8-420C-D611-D668-58E1C3B7B28D}"/>
                </a:ext>
              </a:extLst>
            </p:cNvPr>
            <p:cNvSpPr txBox="1"/>
            <p:nvPr/>
          </p:nvSpPr>
          <p:spPr>
            <a:xfrm>
              <a:off x="1642188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MCU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18C842-4B24-6CE8-97EB-433DE9BF2B4A}"/>
              </a:ext>
            </a:extLst>
          </p:cNvPr>
          <p:cNvCxnSpPr>
            <a:stCxn id="10" idx="3"/>
          </p:cNvCxnSpPr>
          <p:nvPr/>
        </p:nvCxnSpPr>
        <p:spPr>
          <a:xfrm>
            <a:off x="5122507" y="4111075"/>
            <a:ext cx="9143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9038D5-23EB-7C5C-D001-78A9F199DCC6}"/>
              </a:ext>
            </a:extLst>
          </p:cNvPr>
          <p:cNvGrpSpPr/>
          <p:nvPr/>
        </p:nvGrpSpPr>
        <p:grpSpPr>
          <a:xfrm>
            <a:off x="6036906" y="3793834"/>
            <a:ext cx="1324947" cy="634482"/>
            <a:chOff x="1315616" y="2472612"/>
            <a:chExt cx="1324947" cy="63448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85E840D-B9C2-F831-D033-2C58562CC3D4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9F6554-EE67-8CC1-DE84-4808A19838F1}"/>
                </a:ext>
              </a:extLst>
            </p:cNvPr>
            <p:cNvSpPr txBox="1"/>
            <p:nvPr/>
          </p:nvSpPr>
          <p:spPr>
            <a:xfrm>
              <a:off x="1567543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DC48D3-D5FF-69B0-0D0E-ECEF55533B53}"/>
              </a:ext>
            </a:extLst>
          </p:cNvPr>
          <p:cNvCxnSpPr>
            <a:stCxn id="9" idx="2"/>
          </p:cNvCxnSpPr>
          <p:nvPr/>
        </p:nvCxnSpPr>
        <p:spPr>
          <a:xfrm flipH="1">
            <a:off x="4460033" y="4428316"/>
            <a:ext cx="1" cy="8901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16DDDB-308C-9244-E736-5ECA4EA1FA69}"/>
              </a:ext>
            </a:extLst>
          </p:cNvPr>
          <p:cNvGrpSpPr/>
          <p:nvPr/>
        </p:nvGrpSpPr>
        <p:grpSpPr>
          <a:xfrm>
            <a:off x="3797560" y="5342715"/>
            <a:ext cx="1324947" cy="634482"/>
            <a:chOff x="1315616" y="2472612"/>
            <a:chExt cx="1324947" cy="63448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2DE7247-881A-0562-9972-F58233FFE86E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9781D9-8926-1D65-5A4D-DA050CB11703}"/>
                </a:ext>
              </a:extLst>
            </p:cNvPr>
            <p:cNvSpPr txBox="1"/>
            <p:nvPr/>
          </p:nvSpPr>
          <p:spPr>
            <a:xfrm>
              <a:off x="1642188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49FFA1-FDFD-B7BA-D082-02EB801B2B9C}"/>
              </a:ext>
            </a:extLst>
          </p:cNvPr>
          <p:cNvGrpSpPr/>
          <p:nvPr/>
        </p:nvGrpSpPr>
        <p:grpSpPr>
          <a:xfrm>
            <a:off x="3797559" y="2259890"/>
            <a:ext cx="1324947" cy="634482"/>
            <a:chOff x="1315616" y="2472612"/>
            <a:chExt cx="1324947" cy="63448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ABBE640-ABD5-9F5C-FCFD-32F332982209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AF2165-90D5-237F-7DEA-84FC7488DA47}"/>
                </a:ext>
              </a:extLst>
            </p:cNvPr>
            <p:cNvSpPr txBox="1"/>
            <p:nvPr/>
          </p:nvSpPr>
          <p:spPr>
            <a:xfrm>
              <a:off x="1642188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176D01-DC97-596E-6811-E5BEB1EA4908}"/>
              </a:ext>
            </a:extLst>
          </p:cNvPr>
          <p:cNvCxnSpPr>
            <a:stCxn id="31" idx="2"/>
            <a:endCxn id="9" idx="0"/>
          </p:cNvCxnSpPr>
          <p:nvPr/>
        </p:nvCxnSpPr>
        <p:spPr>
          <a:xfrm>
            <a:off x="4460033" y="2894372"/>
            <a:ext cx="1" cy="899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66C0DB-BFCE-F0B1-2682-AE757B1892F0}"/>
              </a:ext>
            </a:extLst>
          </p:cNvPr>
          <p:cNvGrpSpPr/>
          <p:nvPr/>
        </p:nvGrpSpPr>
        <p:grpSpPr>
          <a:xfrm>
            <a:off x="1492896" y="3793834"/>
            <a:ext cx="1324947" cy="634482"/>
            <a:chOff x="1315616" y="2472612"/>
            <a:chExt cx="1324947" cy="63448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F5ED949-42D6-227B-6A17-212229E7E4A8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8A3642-4450-4519-F7C2-A183EC525D7D}"/>
                </a:ext>
              </a:extLst>
            </p:cNvPr>
            <p:cNvSpPr txBox="1"/>
            <p:nvPr/>
          </p:nvSpPr>
          <p:spPr>
            <a:xfrm>
              <a:off x="1642188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ADC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B99027-DCD2-DC56-438D-0F1BE0D411B0}"/>
              </a:ext>
            </a:extLst>
          </p:cNvPr>
          <p:cNvCxnSpPr>
            <a:stCxn id="35" idx="3"/>
            <a:endCxn id="9" idx="1"/>
          </p:cNvCxnSpPr>
          <p:nvPr/>
        </p:nvCxnSpPr>
        <p:spPr>
          <a:xfrm>
            <a:off x="2817843" y="4111075"/>
            <a:ext cx="9797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0EE1CA-219E-14E6-DB9A-91D3793C3338}"/>
              </a:ext>
            </a:extLst>
          </p:cNvPr>
          <p:cNvGrpSpPr/>
          <p:nvPr/>
        </p:nvGrpSpPr>
        <p:grpSpPr>
          <a:xfrm>
            <a:off x="1492896" y="2248041"/>
            <a:ext cx="1324947" cy="646331"/>
            <a:chOff x="1315616" y="2460763"/>
            <a:chExt cx="1324947" cy="64633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1CED2DE-C695-7B10-6170-6D47EF0CF660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90FAE7-B34B-A9AC-D9A6-D372B74C20A1}"/>
                </a:ext>
              </a:extLst>
            </p:cNvPr>
            <p:cNvSpPr txBox="1"/>
            <p:nvPr/>
          </p:nvSpPr>
          <p:spPr>
            <a:xfrm>
              <a:off x="1618863" y="2460763"/>
              <a:ext cx="99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Temp</a:t>
              </a:r>
            </a:p>
            <a:p>
              <a:r>
                <a:rPr lang="en-US" dirty="0"/>
                <a:t>Sensor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D5E174-1A61-DA9A-5A54-DBCB43687E1C}"/>
              </a:ext>
            </a:extLst>
          </p:cNvPr>
          <p:cNvCxnSpPr/>
          <p:nvPr/>
        </p:nvCxnSpPr>
        <p:spPr>
          <a:xfrm>
            <a:off x="2127377" y="2894372"/>
            <a:ext cx="1" cy="899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BB010A-1210-7B82-481C-664C92E6BD37}"/>
              </a:ext>
            </a:extLst>
          </p:cNvPr>
          <p:cNvGrpSpPr/>
          <p:nvPr/>
        </p:nvGrpSpPr>
        <p:grpSpPr>
          <a:xfrm>
            <a:off x="6036906" y="5327779"/>
            <a:ext cx="1324947" cy="634482"/>
            <a:chOff x="1315616" y="2472612"/>
            <a:chExt cx="1324947" cy="63448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75DCCA1-BCE0-41ED-C6A2-73B2A27376E7}"/>
                </a:ext>
              </a:extLst>
            </p:cNvPr>
            <p:cNvSpPr/>
            <p:nvPr/>
          </p:nvSpPr>
          <p:spPr>
            <a:xfrm>
              <a:off x="1315616" y="2472612"/>
              <a:ext cx="1324947" cy="6344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9436DC-851B-24B0-61D3-C32331EBE877}"/>
                </a:ext>
              </a:extLst>
            </p:cNvPr>
            <p:cNvSpPr txBox="1"/>
            <p:nvPr/>
          </p:nvSpPr>
          <p:spPr>
            <a:xfrm>
              <a:off x="1567543" y="2605187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6F1E32-0A48-717A-2671-C8DBE49D9A2B}"/>
              </a:ext>
            </a:extLst>
          </p:cNvPr>
          <p:cNvCxnSpPr>
            <a:cxnSpLocks/>
          </p:cNvCxnSpPr>
          <p:nvPr/>
        </p:nvCxnSpPr>
        <p:spPr>
          <a:xfrm flipH="1" flipV="1">
            <a:off x="5089849" y="4416183"/>
            <a:ext cx="1012371" cy="9265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51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Thiết </a:t>
            </a:r>
            <a:r>
              <a:rPr lang="en-US" dirty="0" err="1"/>
              <a:t>kế</a:t>
            </a:r>
            <a:r>
              <a:rPr lang="en-US" dirty="0"/>
              <a:t> mạch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022251-7311-D368-70F7-C920FF5F280B}"/>
              </a:ext>
            </a:extLst>
          </p:cNvPr>
          <p:cNvGrpSpPr/>
          <p:nvPr/>
        </p:nvGrpSpPr>
        <p:grpSpPr>
          <a:xfrm>
            <a:off x="3442995" y="794671"/>
            <a:ext cx="3424388" cy="461665"/>
            <a:chOff x="3442995" y="794671"/>
            <a:chExt cx="34243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BC1D6-3170-B629-7FBE-50303E836F6A}"/>
                </a:ext>
              </a:extLst>
            </p:cNvPr>
            <p:cNvSpPr txBox="1"/>
            <p:nvPr/>
          </p:nvSpPr>
          <p:spPr>
            <a:xfrm>
              <a:off x="3704306" y="794671"/>
              <a:ext cx="3163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Quy</a:t>
              </a:r>
              <a:r>
                <a:rPr lang="en-US" sz="2400" b="1" dirty="0"/>
                <a:t> trình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74508-09C3-B22B-0647-2D5D3E36ED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2995" y="1234378"/>
              <a:ext cx="19500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144C0-EBCE-D81F-59EA-61F47248A361}"/>
              </a:ext>
            </a:extLst>
          </p:cNvPr>
          <p:cNvSpPr/>
          <p:nvPr/>
        </p:nvSpPr>
        <p:spPr>
          <a:xfrm>
            <a:off x="1035697" y="3578331"/>
            <a:ext cx="7072605" cy="22393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B44D18-7ECB-9F1A-FE7F-63FC434D677F}"/>
              </a:ext>
            </a:extLst>
          </p:cNvPr>
          <p:cNvCxnSpPr>
            <a:cxnSpLocks/>
          </p:cNvCxnSpPr>
          <p:nvPr/>
        </p:nvCxnSpPr>
        <p:spPr>
          <a:xfrm>
            <a:off x="1170991" y="2668555"/>
            <a:ext cx="0" cy="760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53FA70-8A75-756C-B37F-359A28B66617}"/>
              </a:ext>
            </a:extLst>
          </p:cNvPr>
          <p:cNvCxnSpPr/>
          <p:nvPr/>
        </p:nvCxnSpPr>
        <p:spPr>
          <a:xfrm flipV="1">
            <a:off x="3389450" y="3974841"/>
            <a:ext cx="0" cy="8397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C2958A-F54F-C211-ED0C-178C1B24DB88}"/>
              </a:ext>
            </a:extLst>
          </p:cNvPr>
          <p:cNvCxnSpPr>
            <a:cxnSpLocks/>
          </p:cNvCxnSpPr>
          <p:nvPr/>
        </p:nvCxnSpPr>
        <p:spPr>
          <a:xfrm>
            <a:off x="5654350" y="2668555"/>
            <a:ext cx="0" cy="760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11436B-8054-2AD3-77F0-0274679D7865}"/>
              </a:ext>
            </a:extLst>
          </p:cNvPr>
          <p:cNvCxnSpPr/>
          <p:nvPr/>
        </p:nvCxnSpPr>
        <p:spPr>
          <a:xfrm flipV="1">
            <a:off x="8008103" y="3974841"/>
            <a:ext cx="0" cy="8397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5E2022-139B-4314-BBDA-2F1DDF553968}"/>
              </a:ext>
            </a:extLst>
          </p:cNvPr>
          <p:cNvSpPr txBox="1"/>
          <p:nvPr/>
        </p:nvSpPr>
        <p:spPr>
          <a:xfrm>
            <a:off x="200609" y="2149147"/>
            <a:ext cx="221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phần cứng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60DFF-6F27-8C90-894A-C2C800443CB4}"/>
              </a:ext>
            </a:extLst>
          </p:cNvPr>
          <p:cNvSpPr txBox="1"/>
          <p:nvPr/>
        </p:nvSpPr>
        <p:spPr>
          <a:xfrm>
            <a:off x="2337319" y="4841190"/>
            <a:ext cx="2211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Lựa chọn và tính toán thông số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AD37B-3623-A7B6-BA5C-4E13BFE88C63}"/>
              </a:ext>
            </a:extLst>
          </p:cNvPr>
          <p:cNvSpPr txBox="1"/>
          <p:nvPr/>
        </p:nvSpPr>
        <p:spPr>
          <a:xfrm>
            <a:off x="5117842" y="2145568"/>
            <a:ext cx="221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Viết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6AEACD-D9F6-4960-70A2-A7A094BC9450}"/>
              </a:ext>
            </a:extLst>
          </p:cNvPr>
          <p:cNvSpPr txBox="1"/>
          <p:nvPr/>
        </p:nvSpPr>
        <p:spPr>
          <a:xfrm>
            <a:off x="7550796" y="4894813"/>
            <a:ext cx="111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endParaRPr lang="en-US" dirty="0"/>
          </a:p>
        </p:txBody>
      </p:sp>
      <p:pic>
        <p:nvPicPr>
          <p:cNvPr id="35" name="Graphic 34" descr="Badge 1 with solid fill">
            <a:extLst>
              <a:ext uri="{FF2B5EF4-FFF2-40B4-BE49-F238E27FC236}">
                <a16:creationId xmlns:a16="http://schemas.microsoft.com/office/drawing/2014/main" id="{3CD91DC7-C2DE-3CBE-C54E-6573CD92D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439" y="3519115"/>
            <a:ext cx="361103" cy="361103"/>
          </a:xfrm>
          <a:prstGeom prst="rect">
            <a:avLst/>
          </a:prstGeom>
        </p:spPr>
      </p:pic>
      <p:pic>
        <p:nvPicPr>
          <p:cNvPr id="37" name="Graphic 36" descr="Badge with solid fill">
            <a:extLst>
              <a:ext uri="{FF2B5EF4-FFF2-40B4-BE49-F238E27FC236}">
                <a16:creationId xmlns:a16="http://schemas.microsoft.com/office/drawing/2014/main" id="{6A4DAD2A-3C9E-E075-C017-83FB8CB511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2170" y="3506990"/>
            <a:ext cx="373228" cy="373228"/>
          </a:xfrm>
          <a:prstGeom prst="rect">
            <a:avLst/>
          </a:prstGeom>
        </p:spPr>
      </p:pic>
      <p:pic>
        <p:nvPicPr>
          <p:cNvPr id="39" name="Graphic 38" descr="Badge 3 with solid fill">
            <a:extLst>
              <a:ext uri="{FF2B5EF4-FFF2-40B4-BE49-F238E27FC236}">
                <a16:creationId xmlns:a16="http://schemas.microsoft.com/office/drawing/2014/main" id="{AE8504AA-B567-E5FC-E21E-21DFBE03C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3798" y="3521025"/>
            <a:ext cx="361103" cy="361103"/>
          </a:xfrm>
          <a:prstGeom prst="rect">
            <a:avLst/>
          </a:prstGeom>
        </p:spPr>
      </p:pic>
      <p:pic>
        <p:nvPicPr>
          <p:cNvPr id="41" name="Graphic 40" descr="Badge 4 with solid fill">
            <a:extLst>
              <a:ext uri="{FF2B5EF4-FFF2-40B4-BE49-F238E27FC236}">
                <a16:creationId xmlns:a16="http://schemas.microsoft.com/office/drawing/2014/main" id="{12A7F2AE-76B1-B8DB-5367-15FC82CF4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7551" y="3527449"/>
            <a:ext cx="361104" cy="3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9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745</Words>
  <Application>Microsoft Office PowerPoint</Application>
  <PresentationFormat>On-screen Show (4:3)</PresentationFormat>
  <Paragraphs>139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Lato</vt:lpstr>
      <vt:lpstr>Office Theme</vt:lpstr>
      <vt:lpstr>2_Contents Slide Master</vt:lpstr>
      <vt:lpstr>PowerPoint Presentation</vt:lpstr>
      <vt:lpstr>NHÓM 3</vt:lpstr>
      <vt:lpstr>PowerPoint Presentation</vt:lpstr>
      <vt:lpstr>PowerPoint Presentation</vt:lpstr>
      <vt:lpstr>Mục lục</vt:lpstr>
      <vt:lpstr>Yêu cầu đồ án</vt:lpstr>
      <vt:lpstr>Yêu cầu đồ án</vt:lpstr>
      <vt:lpstr>Tổng quan hệ thống</vt:lpstr>
      <vt:lpstr>Thiết kế mạch</vt:lpstr>
      <vt:lpstr>Thiết kế mạch</vt:lpstr>
      <vt:lpstr>Thiết kế mạch</vt:lpstr>
      <vt:lpstr>Thiết kế mạch</vt:lpstr>
      <vt:lpstr>Thiết kế mạch</vt:lpstr>
      <vt:lpstr>Triển khai</vt:lpstr>
      <vt:lpstr>Triển khai</vt:lpstr>
      <vt:lpstr>Triển khai</vt:lpstr>
      <vt:lpstr>Triển khai</vt:lpstr>
      <vt:lpstr>Triển khai</vt:lpstr>
      <vt:lpstr>Kết quả + Bàn luận</vt:lpstr>
      <vt:lpstr>Kết quả + Bàn luận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DONG XUAN HIEN 20191824</cp:lastModifiedBy>
  <cp:revision>59</cp:revision>
  <dcterms:created xsi:type="dcterms:W3CDTF">2021-05-28T04:32:29Z</dcterms:created>
  <dcterms:modified xsi:type="dcterms:W3CDTF">2022-07-21T06:11:17Z</dcterms:modified>
</cp:coreProperties>
</file>